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317" r:id="rId2"/>
    <p:sldId id="261" r:id="rId3"/>
    <p:sldId id="330" r:id="rId4"/>
    <p:sldId id="331" r:id="rId5"/>
    <p:sldId id="262" r:id="rId6"/>
    <p:sldId id="268" r:id="rId7"/>
    <p:sldId id="269" r:id="rId8"/>
    <p:sldId id="270" r:id="rId9"/>
    <p:sldId id="271" r:id="rId10"/>
    <p:sldId id="279" r:id="rId11"/>
    <p:sldId id="272" r:id="rId12"/>
    <p:sldId id="273" r:id="rId13"/>
    <p:sldId id="274" r:id="rId14"/>
    <p:sldId id="280" r:id="rId15"/>
    <p:sldId id="320" r:id="rId16"/>
    <p:sldId id="281" r:id="rId17"/>
    <p:sldId id="284" r:id="rId18"/>
    <p:sldId id="286" r:id="rId19"/>
    <p:sldId id="287" r:id="rId20"/>
    <p:sldId id="283" r:id="rId21"/>
    <p:sldId id="285" r:id="rId22"/>
    <p:sldId id="288" r:id="rId23"/>
    <p:sldId id="318" r:id="rId24"/>
    <p:sldId id="319" r:id="rId25"/>
    <p:sldId id="289" r:id="rId26"/>
    <p:sldId id="266" r:id="rId27"/>
    <p:sldId id="278" r:id="rId28"/>
    <p:sldId id="290" r:id="rId29"/>
    <p:sldId id="277" r:id="rId30"/>
    <p:sldId id="275" r:id="rId31"/>
    <p:sldId id="293" r:id="rId32"/>
    <p:sldId id="294" r:id="rId33"/>
    <p:sldId id="299" r:id="rId34"/>
    <p:sldId id="297" r:id="rId35"/>
    <p:sldId id="298" r:id="rId36"/>
    <p:sldId id="292" r:id="rId37"/>
    <p:sldId id="300" r:id="rId38"/>
    <p:sldId id="301" r:id="rId39"/>
    <p:sldId id="308" r:id="rId40"/>
    <p:sldId id="322" r:id="rId41"/>
    <p:sldId id="321" r:id="rId42"/>
    <p:sldId id="329" r:id="rId43"/>
    <p:sldId id="311" r:id="rId44"/>
    <p:sldId id="323" r:id="rId45"/>
    <p:sldId id="327" r:id="rId46"/>
    <p:sldId id="326" r:id="rId47"/>
    <p:sldId id="324" r:id="rId48"/>
    <p:sldId id="312" r:id="rId49"/>
    <p:sldId id="328" r:id="rId50"/>
    <p:sldId id="332" r:id="rId51"/>
    <p:sldId id="313" r:id="rId52"/>
  </p:sldIdLst>
  <p:sldSz cx="13004800" cy="9753600"/>
  <p:notesSz cx="6858000" cy="9144000"/>
  <p:defaultTextStyle>
    <a:lvl1pPr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1pPr>
    <a:lvl2pPr indent="3429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2pPr>
    <a:lvl3pPr indent="6858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3pPr>
    <a:lvl4pPr indent="10287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4pPr>
    <a:lvl5pPr indent="13716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5pPr>
    <a:lvl6pPr indent="17145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6pPr>
    <a:lvl7pPr indent="20574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7pPr>
    <a:lvl8pPr indent="24003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8pPr>
    <a:lvl9pPr indent="27432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9A60"/>
    <a:srgbClr val="063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43" autoAdjust="0"/>
  </p:normalViewPr>
  <p:slideViewPr>
    <p:cSldViewPr snapToGrid="0" snapToObjects="1">
      <p:cViewPr varScale="1">
        <p:scale>
          <a:sx n="41" d="100"/>
          <a:sy n="41" d="100"/>
        </p:scale>
        <p:origin x="-1832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ob:Documents:IMS:Finance:IMS%20trend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400"/>
              <a:t>IMS Global Conformance</a:t>
            </a:r>
          </a:p>
          <a:p>
            <a:pPr>
              <a:defRPr/>
            </a:pPr>
            <a:r>
              <a:rPr lang="en-US" sz="2400"/>
              <a:t>Certification Growth</a:t>
            </a:r>
          </a:p>
        </c:rich>
      </c:tx>
      <c:layout>
        <c:manualLayout>
          <c:xMode val="edge"/>
          <c:yMode val="edge"/>
          <c:x val="0.0928454475681515"/>
          <c:y val="0.0385991774140713"/>
        </c:manualLayout>
      </c:layout>
      <c:overlay val="0"/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v>New Conformance Certifications Granted During Year</c:v>
          </c:tx>
          <c:invertIfNegative val="0"/>
          <c:cat>
            <c:numRef>
              <c:f>'[IMS trends.xlsx]units'!$B$5:$L$5</c:f>
              <c:numCache>
                <c:formatCode>General</c:formatCode>
                <c:ptCount val="11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  <c:pt idx="8">
                  <c:v>2013.0</c:v>
                </c:pt>
                <c:pt idx="9">
                  <c:v>2014.0</c:v>
                </c:pt>
                <c:pt idx="10">
                  <c:v>2015.0</c:v>
                </c:pt>
              </c:numCache>
            </c:numRef>
          </c:cat>
          <c:val>
            <c:numRef>
              <c:f>'[IMS trends.xlsx]units'!$B$16:$L$16</c:f>
              <c:numCache>
                <c:formatCode>General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1.0</c:v>
                </c:pt>
                <c:pt idx="5">
                  <c:v>32.0</c:v>
                </c:pt>
                <c:pt idx="6">
                  <c:v>42.0</c:v>
                </c:pt>
                <c:pt idx="7">
                  <c:v>66.0</c:v>
                </c:pt>
                <c:pt idx="8">
                  <c:v>97.0</c:v>
                </c:pt>
                <c:pt idx="9">
                  <c:v>161.0</c:v>
                </c:pt>
                <c:pt idx="10">
                  <c:v>122.0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28974712"/>
        <c:axId val="-2128971672"/>
      </c:barChart>
      <c:catAx>
        <c:axId val="-2128974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700000" vert="horz"/>
          <a:lstStyle/>
          <a:p>
            <a:pPr>
              <a:defRPr/>
            </a:pPr>
            <a:endParaRPr lang="en-US"/>
          </a:p>
        </c:txPr>
        <c:crossAx val="-2128971672"/>
        <c:crosses val="autoZero"/>
        <c:auto val="1"/>
        <c:lblAlgn val="ctr"/>
        <c:lblOffset val="100"/>
        <c:noMultiLvlLbl val="0"/>
      </c:catAx>
      <c:valAx>
        <c:axId val="-2128971672"/>
        <c:scaling>
          <c:orientation val="minMax"/>
        </c:scaling>
        <c:delete val="0"/>
        <c:axPos val="l"/>
        <c:majorGridlines/>
        <c:minorGridlines/>
        <c:numFmt formatCode="General" sourceLinked="1"/>
        <c:majorTickMark val="out"/>
        <c:minorTickMark val="none"/>
        <c:tickLblPos val="nextTo"/>
        <c:crossAx val="-21289747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81305324199096"/>
          <c:y val="0.474238744039892"/>
          <c:w val="0.255517780494045"/>
          <c:h val="0.358456256142096"/>
        </c:manualLayout>
      </c:layout>
      <c:overlay val="0"/>
      <c:txPr>
        <a:bodyPr/>
        <a:lstStyle/>
        <a:p>
          <a:pPr rtl="0"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556701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Protagonist confronts</a:t>
            </a:r>
            <a:r>
              <a:rPr lang="en-US" baseline="0" dirty="0" smtClean="0"/>
              <a:t> an incident.  Attempts to deal with the incident lead to a second incident.  Second act – ever worsening conditions. Character arc / growth – not done alone. Third act story resolution including all subplots.  Climax – point where core questions are answered.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13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web is 3 years older</a:t>
            </a:r>
            <a:r>
              <a:rPr lang="en-US" baseline="0" dirty="0" smtClean="0"/>
              <a:t> than LMS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7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Backboard realized this was $$$ - when someone would compete – they bought them.  Stayed</a:t>
            </a:r>
            <a:r>
              <a:rPr lang="en-US" baseline="0" dirty="0" smtClean="0"/>
              <a:t> 1-2 years ahead of everyone else.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0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Can't be bought.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12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Apple had lost the K-12 market.   When was the iPhone introduced? 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5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25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Protagonist has changed –</a:t>
            </a:r>
            <a:r>
              <a:rPr lang="en-US" baseline="0" dirty="0" smtClean="0"/>
              <a:t> Michael </a:t>
            </a:r>
            <a:r>
              <a:rPr lang="en-US" baseline="0" dirty="0" err="1" smtClean="0"/>
              <a:t>Chasen</a:t>
            </a:r>
            <a:r>
              <a:rPr lang="en-US" baseline="0" dirty="0" smtClean="0"/>
              <a:t> is gone, Josh Coates is 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4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E8D6D09-E4E0-F145-BDC6-384724D36B8E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44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ward ic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997" y="4662084"/>
            <a:ext cx="4149848" cy="336905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131746" y="812800"/>
            <a:ext cx="10464801" cy="1694409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258F51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58900" y="2514600"/>
            <a:ext cx="10464800" cy="127471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Five</a:t>
            </a:r>
          </a:p>
        </p:txBody>
      </p:sp>
      <p:pic>
        <p:nvPicPr>
          <p:cNvPr id="8" name="Together ico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1355" y="4499835"/>
            <a:ext cx="3185583" cy="3693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Better icon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7895" y="4499835"/>
            <a:ext cx="3693650" cy="369365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/>
          <p:nvPr/>
        </p:nvSpPr>
        <p:spPr>
          <a:xfrm>
            <a:off x="1816100" y="8280399"/>
            <a:ext cx="135575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eravek"/>
              </a:defRPr>
            </a:lvl1pPr>
          </a:lstStyle>
          <a:p>
            <a:pPr lvl="0">
              <a:defRPr sz="1800" b="0"/>
            </a:pPr>
            <a:r>
              <a:rPr sz="2400" b="1"/>
              <a:t>Forward.</a:t>
            </a:r>
          </a:p>
        </p:txBody>
      </p:sp>
      <p:sp>
        <p:nvSpPr>
          <p:cNvPr id="11" name="Shape 11"/>
          <p:cNvSpPr/>
          <p:nvPr/>
        </p:nvSpPr>
        <p:spPr>
          <a:xfrm>
            <a:off x="5798159" y="8280399"/>
            <a:ext cx="140848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eravek"/>
              </a:defRPr>
            </a:lvl1pPr>
          </a:lstStyle>
          <a:p>
            <a:pPr lvl="0">
              <a:defRPr sz="1800" b="0"/>
            </a:pPr>
            <a:r>
              <a:rPr sz="2400" b="1"/>
              <a:t>Together.</a:t>
            </a:r>
          </a:p>
        </p:txBody>
      </p:sp>
      <p:sp>
        <p:nvSpPr>
          <p:cNvPr id="12" name="Shape 12"/>
          <p:cNvSpPr/>
          <p:nvPr/>
        </p:nvSpPr>
        <p:spPr>
          <a:xfrm>
            <a:off x="9832949" y="8280399"/>
            <a:ext cx="10466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eravek"/>
              </a:defRPr>
            </a:lvl1pPr>
          </a:lstStyle>
          <a:p>
            <a:pPr lvl="0">
              <a:defRPr sz="1800" b="0"/>
            </a:pPr>
            <a:r>
              <a:rPr sz="2400" b="1"/>
              <a:t>Better.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56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marL="1701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marL="2145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marL="2590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56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marL="1701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marL="2145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marL="2590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56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marL="1701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marL="2145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marL="2590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137813" y="9320107"/>
            <a:ext cx="866987" cy="325120"/>
          </a:xfrm>
          <a:prstGeom prst="rect">
            <a:avLst/>
          </a:prstGeom>
        </p:spPr>
        <p:txBody>
          <a:bodyPr lIns="130046" tIns="65023" rIns="130046" bIns="65023" anchor="ctr" anchorCtr="0"/>
          <a:lstStyle>
            <a:lvl1pPr>
              <a:defRPr sz="1300"/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137813" y="9320107"/>
            <a:ext cx="866987" cy="325120"/>
          </a:xfrm>
          <a:prstGeom prst="rect">
            <a:avLst/>
          </a:prstGeom>
        </p:spPr>
        <p:txBody>
          <a:bodyPr lIns="130046" tIns="65023" rIns="130046" bIns="65023" anchor="ctr" anchorCtr="0"/>
          <a:lstStyle>
            <a:lvl1pPr>
              <a:defRPr sz="1300"/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26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B on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258F51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56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marL="1701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marL="2145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marL="2590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buClrTx/>
            </a:lvl1pPr>
            <a:lvl2pPr>
              <a:spcBef>
                <a:spcPts val="4800"/>
              </a:spcBef>
              <a:buClrTx/>
            </a:lvl2pPr>
            <a:lvl3pPr>
              <a:spcBef>
                <a:spcPts val="4800"/>
              </a:spcBef>
              <a:buClrTx/>
            </a:lvl3pPr>
            <a:lvl4pPr>
              <a:spcBef>
                <a:spcPts val="4800"/>
              </a:spcBef>
              <a:buClrTx/>
            </a:lvl4pPr>
            <a:lvl5pPr>
              <a:spcBef>
                <a:spcPts val="4800"/>
              </a:spcBef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488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258F51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4892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 dirty="0"/>
              <a:t>Body Level One</a:t>
            </a:r>
          </a:p>
          <a:p>
            <a:pPr lvl="1">
              <a:defRPr sz="1800"/>
            </a:pPr>
            <a:r>
              <a:rPr sz="4200" dirty="0"/>
              <a:t>Body Level Two</a:t>
            </a:r>
          </a:p>
          <a:p>
            <a:pPr lvl="2">
              <a:defRPr sz="1800"/>
            </a:pPr>
            <a:r>
              <a:rPr sz="4200" dirty="0"/>
              <a:t>Body Level Three</a:t>
            </a:r>
          </a:p>
          <a:p>
            <a:pPr lvl="3">
              <a:defRPr sz="1800"/>
            </a:pPr>
            <a:r>
              <a:rPr sz="4200" dirty="0"/>
              <a:t>Body Level Four</a:t>
            </a:r>
          </a:p>
          <a:p>
            <a:pPr lvl="4">
              <a:defRPr sz="1800"/>
            </a:pPr>
            <a:r>
              <a:rPr sz="4200" dirty="0"/>
              <a:t>Body Level Five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9255417"/>
            <a:ext cx="2754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#NercompPDO4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xmlns:p14="http://schemas.microsoft.com/office/powerpoint/2010/main" spd="med"/>
  <p:txStyles>
    <p:titleStyle>
      <a:lvl1pPr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1pPr>
      <a:lvl2pPr indent="2286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2pPr>
      <a:lvl3pPr indent="4572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3pPr>
      <a:lvl4pPr indent="6858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4pPr>
      <a:lvl5pPr indent="9144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5pPr>
      <a:lvl6pPr indent="11430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6pPr>
      <a:lvl7pPr indent="13716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7pPr>
      <a:lvl8pPr indent="16002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8pPr>
      <a:lvl9pPr indent="18288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9pPr>
    </p:titleStyle>
    <p:bodyStyle>
      <a:lvl1pPr marL="8890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1pPr>
      <a:lvl2pPr marL="13335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2pPr>
      <a:lvl3pPr marL="17780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3pPr>
      <a:lvl4pPr marL="22225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4pPr>
      <a:lvl5pPr marL="26670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5pPr>
      <a:lvl6pPr marL="30226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6pPr>
      <a:lvl7pPr marL="33782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7pPr>
      <a:lvl8pPr marL="37338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8pPr>
      <a:lvl9pPr marL="40894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9pPr>
    </p:bodyStyle>
    <p:otherStyle>
      <a:lvl1pPr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1pPr>
      <a:lvl2pPr indent="228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2pPr>
      <a:lvl3pPr indent="457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3pPr>
      <a:lvl4pPr indent="685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4pPr>
      <a:lvl5pPr indent="9144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5pPr>
      <a:lvl6pPr indent="11430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6pPr>
      <a:lvl7pPr indent="1371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7pPr>
      <a:lvl8pPr indent="1600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8pPr>
      <a:lvl9pPr indent="1828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2.pn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70000" y="597801"/>
            <a:ext cx="10464800" cy="3810000"/>
          </a:xfr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8000" dirty="0">
                <a:solidFill>
                  <a:srgbClr val="06315D"/>
                </a:solidFill>
              </a:rPr>
              <a:t>Standards to Enable an Open Learning Ecosystem</a:t>
            </a: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15" y="8711055"/>
            <a:ext cx="3556000" cy="1054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74314" y="4576595"/>
            <a:ext cx="936916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749A60"/>
                </a:solidFill>
              </a:rPr>
              <a:t>Dr. Charles Severance</a:t>
            </a:r>
          </a:p>
          <a:p>
            <a:r>
              <a:rPr lang="en-US" sz="3200" dirty="0" smtClean="0">
                <a:solidFill>
                  <a:srgbClr val="749A60"/>
                </a:solidFill>
              </a:rPr>
              <a:t>University of Michigan School of Information</a:t>
            </a:r>
          </a:p>
          <a:p>
            <a:r>
              <a:rPr lang="en-US" sz="3200" dirty="0" smtClean="0">
                <a:solidFill>
                  <a:srgbClr val="749A60"/>
                </a:solidFill>
              </a:rPr>
              <a:t>IMS Global Learning Consortium</a:t>
            </a:r>
          </a:p>
        </p:txBody>
      </p:sp>
      <p:pic>
        <p:nvPicPr>
          <p:cNvPr id="8" name="Picture 7" descr="IMSglobalre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8630"/>
            <a:ext cx="3953035" cy="1152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24926" y="8906926"/>
            <a:ext cx="2754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5A4FC"/>
                </a:solidFill>
              </a:rPr>
              <a:t> #NercompPDO4</a:t>
            </a:r>
          </a:p>
        </p:txBody>
      </p:sp>
    </p:spTree>
    <p:extLst>
      <p:ext uri="{BB962C8B-B14F-4D97-AF65-F5344CB8AC3E}">
        <p14:creationId xmlns:p14="http://schemas.microsoft.com/office/powerpoint/2010/main" val="3206571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tb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-1"/>
            <a:ext cx="7797800" cy="97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70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672" y="1"/>
            <a:ext cx="13132800" cy="8734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835" y="1753958"/>
            <a:ext cx="4879752" cy="533274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4" tIns="65024" rIns="65024" bIns="65024" numCol="1" spcCol="48768" rtlCol="0" anchor="ctr">
            <a:spAutoFit/>
          </a:bodyPr>
          <a:lstStyle/>
          <a:p>
            <a:pPr algn="l"/>
            <a:r>
              <a:rPr lang="en-US" sz="2600" dirty="0">
                <a:solidFill>
                  <a:schemeClr val="bg1"/>
                </a:solidFill>
              </a:rPr>
              <a:t>D'Arcy Norman's Law of eLearning Tool Convergence</a:t>
            </a:r>
          </a:p>
          <a:p>
            <a:pPr algn="l"/>
            <a:endParaRPr lang="en-US" sz="2600" dirty="0">
              <a:solidFill>
                <a:schemeClr val="bg1"/>
              </a:solidFill>
            </a:endParaRPr>
          </a:p>
          <a:p>
            <a:pPr algn="l"/>
            <a:r>
              <a:rPr lang="en-US" sz="2600" dirty="0">
                <a:solidFill>
                  <a:schemeClr val="bg1"/>
                </a:solidFill>
              </a:rPr>
              <a:t>Any eLearning tool, no matter how openly designed, will eventually become indistinguishable from a Learning Management System once a threshold of supported use-cases has been reached.</a:t>
            </a:r>
          </a:p>
          <a:p>
            <a:pPr defTabSz="585216" rtl="0" latinLnBrk="1" hangingPunct="0"/>
            <a:endParaRPr lang="en-US" sz="2600" b="0" dirty="0">
              <a:solidFill>
                <a:schemeClr val="bg1"/>
              </a:solidFill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5807" y="8843083"/>
            <a:ext cx="11251610" cy="4390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4" tIns="65024" rIns="65024" bIns="65024" numCol="1" spcCol="48768" rtlCol="0" anchor="ctr">
            <a:spAutoFit/>
          </a:bodyPr>
          <a:lstStyle/>
          <a:p>
            <a:pPr rtl="0" latinLnBrk="1" hangingPunct="0"/>
            <a:r>
              <a:rPr lang="en-US" sz="2000" dirty="0"/>
              <a:t>http://</a:t>
            </a:r>
            <a:r>
              <a:rPr lang="en-US" sz="2000" dirty="0" err="1"/>
              <a:t>darcynorman.net</a:t>
            </a:r>
            <a:r>
              <a:rPr lang="en-US" sz="2000" dirty="0"/>
              <a:t>/2013/02/15/</a:t>
            </a:r>
            <a:r>
              <a:rPr lang="en-US" sz="2000" dirty="0" err="1"/>
              <a:t>normans</a:t>
            </a:r>
            <a:r>
              <a:rPr lang="en-US" sz="2000" dirty="0"/>
              <a:t>-law-of-</a:t>
            </a:r>
            <a:r>
              <a:rPr lang="en-US" sz="2000" dirty="0" err="1"/>
              <a:t>elearning</a:t>
            </a:r>
            <a:r>
              <a:rPr lang="en-US" sz="2000" dirty="0"/>
              <a:t>-tool-convergence/</a:t>
            </a:r>
          </a:p>
        </p:txBody>
      </p:sp>
    </p:spTree>
    <p:extLst>
      <p:ext uri="{BB962C8B-B14F-4D97-AF65-F5344CB8AC3E}">
        <p14:creationId xmlns:p14="http://schemas.microsoft.com/office/powerpoint/2010/main" val="27678423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Sakai (2004)</a:t>
            </a:r>
            <a:endParaRPr lang="en-US" dirty="0"/>
          </a:p>
        </p:txBody>
      </p:sp>
      <p:pic>
        <p:nvPicPr>
          <p:cNvPr id="4" name="19-02-04_0820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494" y="2057400"/>
            <a:ext cx="7652219" cy="467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19-02-04_082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6003" y="4648200"/>
            <a:ext cx="7652219" cy="467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88" y="6912011"/>
            <a:ext cx="2743200" cy="2307364"/>
          </a:xfrm>
          <a:prstGeom prst="rect">
            <a:avLst/>
          </a:prstGeom>
        </p:spPr>
      </p:pic>
      <p:pic>
        <p:nvPicPr>
          <p:cNvPr id="7" name="Picture 6" descr="gold-rush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10625" r="23497" b="27224"/>
          <a:stretch/>
        </p:blipFill>
        <p:spPr>
          <a:xfrm>
            <a:off x="8585199" y="2413000"/>
            <a:ext cx="383600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202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548469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6563933" y="2311400"/>
            <a:ext cx="40067" cy="469900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330868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TI Begins</a:t>
            </a:r>
            <a:endParaRPr lang="en-US" dirty="0"/>
          </a:p>
        </p:txBody>
      </p:sp>
      <p:pic>
        <p:nvPicPr>
          <p:cNvPr id="4" name="19-10-04_13380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1960282"/>
            <a:ext cx="10464800" cy="67392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65"/>
          <p:cNvSpPr/>
          <p:nvPr/>
        </p:nvSpPr>
        <p:spPr>
          <a:xfrm>
            <a:off x="2241658" y="8912344"/>
            <a:ext cx="745331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560" tIns="35560" rIns="35560" bIns="35560" anchor="ctr">
            <a:spAutoFit/>
          </a:bodyPr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Brainstorming at IMS Meeting in Denver 2004-10-19</a:t>
            </a:r>
          </a:p>
        </p:txBody>
      </p:sp>
      <p:pic>
        <p:nvPicPr>
          <p:cNvPr id="6" name="Picture 5" descr="motorola_v300_phon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7493000"/>
            <a:ext cx="282575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42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-10-05_2211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93" y="6047892"/>
            <a:ext cx="4473806" cy="3355354"/>
          </a:xfrm>
          <a:prstGeom prst="rect">
            <a:avLst/>
          </a:prstGeom>
        </p:spPr>
      </p:pic>
      <p:pic>
        <p:nvPicPr>
          <p:cNvPr id="5" name="Picture 4" descr="20-10-05_1247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1" y="703105"/>
            <a:ext cx="8128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577" y="7477950"/>
            <a:ext cx="610963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Apple Booth @ </a:t>
            </a:r>
            <a:r>
              <a:rPr kumimoji="0" lang="en-US" sz="3600" b="1" i="0" u="none" strike="noStrike" cap="none" spc="0" normalizeH="0" baseline="0" dirty="0" err="1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Educause</a:t>
            </a: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2005 (and 2006)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  <p:pic>
        <p:nvPicPr>
          <p:cNvPr id="8" name="Picture 7" descr="motorola_v300_phone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49" y="703105"/>
            <a:ext cx="282575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647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7"/>
          <p:cNvSpPr/>
          <p:nvPr/>
        </p:nvSpPr>
        <p:spPr>
          <a:xfrm>
            <a:off x="546021" y="771361"/>
            <a:ext cx="11925378" cy="825867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560" tIns="35560" rIns="35560" bIns="3556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Colleagues: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It looks like we have about 25 individuals (give or take) attending the SCP/SCA/Board meeting on </a:t>
            </a:r>
            <a:r>
              <a:rPr sz="2800" dirty="0">
                <a:solidFill>
                  <a:srgbClr val="00F900"/>
                </a:solidFill>
              </a:rPr>
              <a:t>4/27/2005</a:t>
            </a:r>
            <a:r>
              <a:rPr sz="2800" dirty="0">
                <a:solidFill>
                  <a:srgbClr val="FFFFFF"/>
                </a:solidFill>
              </a:rPr>
              <a:t> from 1-5 pm. This includes the Board (9). See list below.   At this point, I'd rather not invite any more people.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Textbook Publishers Invited/Attending...............................................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Allen Noren, O'Reilly &amp; Associates             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Ray Henderson, Pearson Education               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Schoen, Steve, Thomson Higher Education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David Serbun, Houghton Mifflin Company 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Jonathan Stowe, John Wiley &amp; Sons, Inc.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Glenn Kammen, Intelecom                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Vivian 'Vivie' Sinou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Dean, Distance &amp; Mediated Learning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Foothill College</a:t>
            </a:r>
          </a:p>
        </p:txBody>
      </p:sp>
      <p:sp>
        <p:nvSpPr>
          <p:cNvPr id="5" name="Shape 68"/>
          <p:cNvSpPr/>
          <p:nvPr/>
        </p:nvSpPr>
        <p:spPr>
          <a:xfrm>
            <a:off x="8146891" y="130840"/>
            <a:ext cx="432450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560" tIns="35560" rIns="35560" bIns="35560" anchor="ctr">
            <a:spAutoFit/>
          </a:bodyPr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Publisher Meeting @ Stanford</a:t>
            </a:r>
          </a:p>
        </p:txBody>
      </p:sp>
      <p:pic>
        <p:nvPicPr>
          <p:cNvPr id="6" name="27-04-05_11210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2814" y="7157285"/>
            <a:ext cx="3363385" cy="23169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23187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400" y="8703102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=nOvNDey2QLI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"/>
            <a:ext cx="11760200" cy="916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376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0-06-06_17240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583"/>
            <a:ext cx="5091824" cy="374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Untitled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651273"/>
            <a:ext cx="4108483" cy="4102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0465" y="2499983"/>
            <a:ext cx="5283638" cy="3781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Untitled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8040" y="5574329"/>
            <a:ext cx="5576760" cy="417927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84"/>
          <p:cNvSpPr/>
          <p:nvPr/>
        </p:nvSpPr>
        <p:spPr>
          <a:xfrm>
            <a:off x="9124507" y="4174198"/>
            <a:ext cx="3880293" cy="122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560" tIns="35560" rIns="35560" bIns="3556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000000"/>
                </a:solidFill>
              </a:rPr>
              <a:t>June 21, 2006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000000"/>
                </a:solidFill>
              </a:rPr>
              <a:t>IMS Alt-I-Lab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000000"/>
                </a:solidFill>
              </a:rPr>
              <a:t>Indianapolis, IN</a:t>
            </a:r>
          </a:p>
        </p:txBody>
      </p:sp>
      <p:pic>
        <p:nvPicPr>
          <p:cNvPr id="12" name="Untitled3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12974" y="61583"/>
            <a:ext cx="5091826" cy="3776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46279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781050"/>
            <a:ext cx="11455400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753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998289"/>
            <a:ext cx="10464800" cy="1488579"/>
          </a:xfrm>
        </p:spPr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pic>
        <p:nvPicPr>
          <p:cNvPr id="5" name="Picture 4" descr="2014-09-tattoo-left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25" y="3371073"/>
            <a:ext cx="6017863" cy="3793140"/>
          </a:xfrm>
          <a:prstGeom prst="rect">
            <a:avLst/>
          </a:prstGeom>
        </p:spPr>
      </p:pic>
      <p:pic>
        <p:nvPicPr>
          <p:cNvPr id="6" name="Picture 5" descr="2014-09-tattoo-right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3" y="3371072"/>
            <a:ext cx="5078584" cy="37931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3093" y="8185314"/>
            <a:ext cx="1073462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/>
              <a:t>What I am about to talk about is not an official direction or position of the University of Michigan, </a:t>
            </a:r>
            <a:r>
              <a:rPr lang="en-US" dirty="0" err="1"/>
              <a:t>Longsight</a:t>
            </a:r>
            <a:r>
              <a:rPr lang="en-US" dirty="0"/>
              <a:t>, nor IMS Global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7909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 Wars</a:t>
            </a:r>
            <a:endParaRPr lang="en-US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110605"/>
            <a:ext cx="10541479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14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 Resolved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Source – February 2007</a:t>
            </a:r>
          </a:p>
          <a:p>
            <a:r>
              <a:rPr lang="en-US" dirty="0" smtClean="0"/>
              <a:t>Desire2Learn – December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276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80289"/>
            <a:ext cx="10128250" cy="905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256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Completed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IMS Tools Interoperability – Feb 28, 2006</a:t>
            </a:r>
          </a:p>
          <a:p>
            <a:r>
              <a:rPr lang="en-US" dirty="0" smtClean="0"/>
              <a:t>IMS Common Cartridge 1.0 – October 2008</a:t>
            </a:r>
          </a:p>
          <a:p>
            <a:r>
              <a:rPr lang="en-US" dirty="0" smtClean="0"/>
              <a:t>IMS LTI 1.0 – June 15, 2010</a:t>
            </a:r>
          </a:p>
          <a:p>
            <a:r>
              <a:rPr lang="en-US" dirty="0" smtClean="0"/>
              <a:t>IMS Common Cartridge 1.1 – May 2011</a:t>
            </a:r>
          </a:p>
          <a:p>
            <a:r>
              <a:rPr lang="en-US" dirty="0" smtClean="0"/>
              <a:t>IMS LTI 1.1 –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156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FCF-80A8-4E88-B35C-C66C4B9D47C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 descr="IMSconformancelogoRE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973" y="975360"/>
            <a:ext cx="2745458" cy="3375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36814" y="6935893"/>
            <a:ext cx="2939639" cy="500648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 smtClean="0"/>
              <a:t>2015 to date only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8478725"/>
              </p:ext>
            </p:extLst>
          </p:nvPr>
        </p:nvGraphicFramePr>
        <p:xfrm>
          <a:off x="758613" y="1083733"/>
          <a:ext cx="11830756" cy="747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Up Arrow 4"/>
          <p:cNvSpPr/>
          <p:nvPr/>
        </p:nvSpPr>
        <p:spPr>
          <a:xfrm>
            <a:off x="4436419" y="8561493"/>
            <a:ext cx="365352" cy="758614"/>
          </a:xfrm>
          <a:prstGeom prst="up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Seravek"/>
            </a:endParaRPr>
          </a:p>
        </p:txBody>
      </p:sp>
    </p:spTree>
    <p:extLst>
      <p:ext uri="{BB962C8B-B14F-4D97-AF65-F5344CB8AC3E}">
        <p14:creationId xmlns:p14="http://schemas.microsoft.com/office/powerpoint/2010/main" val="88866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548469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6563933" y="2311400"/>
            <a:ext cx="40067" cy="469900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636538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2260600"/>
            <a:ext cx="10259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8"/>
            <a:ext cx="13004800" cy="9107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9150290"/>
            <a:ext cx="1300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mfeldstein.com</a:t>
            </a:r>
            <a:r>
              <a:rPr lang="en-US" sz="2000" dirty="0"/>
              <a:t>/back-to-the-future-looking-at-lms-forecasts-from-2011-2014/</a:t>
            </a:r>
          </a:p>
        </p:txBody>
      </p:sp>
      <p:sp>
        <p:nvSpPr>
          <p:cNvPr id="8" name="Rectangle 7"/>
          <p:cNvSpPr/>
          <p:nvPr/>
        </p:nvSpPr>
        <p:spPr>
          <a:xfrm>
            <a:off x="8131859" y="31198"/>
            <a:ext cx="4872940" cy="9107003"/>
          </a:xfrm>
          <a:prstGeom prst="rect">
            <a:avLst/>
          </a:prstGeom>
          <a:blipFill rotWithShape="1">
            <a:blip r:embed="rId3">
              <a:alphaModFix amt="80000"/>
            </a:blip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Seravek"/>
            </a:endParaRPr>
          </a:p>
        </p:txBody>
      </p:sp>
    </p:spTree>
    <p:extLst>
      <p:ext uri="{BB962C8B-B14F-4D97-AF65-F5344CB8AC3E}">
        <p14:creationId xmlns:p14="http://schemas.microsoft.com/office/powerpoint/2010/main" val="38865452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54000"/>
            <a:ext cx="12547600" cy="1488579"/>
          </a:xfrm>
        </p:spPr>
        <p:txBody>
          <a:bodyPr/>
          <a:lstStyle/>
          <a:p>
            <a:r>
              <a:rPr lang="en-US" sz="4800" dirty="0" smtClean="0"/>
              <a:t>If you were starting to write an LMS in 2008....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00" y="2489200"/>
            <a:ext cx="10464800" cy="5049419"/>
          </a:xfrm>
        </p:spPr>
        <p:txBody>
          <a:bodyPr/>
          <a:lstStyle/>
          <a:p>
            <a:r>
              <a:rPr lang="en-US" dirty="0" smtClean="0"/>
              <a:t>You would build it based on IMS LTI as *the* integration strategy</a:t>
            </a:r>
          </a:p>
          <a:p>
            <a:r>
              <a:rPr lang="en-US" dirty="0" smtClean="0"/>
              <a:t>You would use IMS Common Cartridge as the import and export format</a:t>
            </a:r>
          </a:p>
          <a:p>
            <a:r>
              <a:rPr lang="en-US" dirty="0" smtClean="0"/>
              <a:t>You would slickly extend both specs to make next-generation integrations</a:t>
            </a:r>
          </a:p>
        </p:txBody>
      </p:sp>
    </p:spTree>
    <p:extLst>
      <p:ext uri="{BB962C8B-B14F-4D97-AF65-F5344CB8AC3E}">
        <p14:creationId xmlns:p14="http://schemas.microsoft.com/office/powerpoint/2010/main" val="2903547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54000"/>
            <a:ext cx="12547600" cy="1488579"/>
          </a:xfrm>
        </p:spPr>
        <p:txBody>
          <a:bodyPr/>
          <a:lstStyle/>
          <a:p>
            <a:r>
              <a:rPr lang="en-US" sz="4800" dirty="0" smtClean="0"/>
              <a:t>If you were starting to write an LMS in 2008....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would release *part* of your LMS as open source so Blackboard could not sue you under its patents....</a:t>
            </a:r>
          </a:p>
          <a:p>
            <a:r>
              <a:rPr lang="en-US" dirty="0" smtClean="0"/>
              <a:t>You would make nice REST/JSON APIs for everything</a:t>
            </a:r>
          </a:p>
          <a:p>
            <a:r>
              <a:rPr lang="en-US" dirty="0" smtClean="0"/>
              <a:t>You would not use </a:t>
            </a:r>
            <a:r>
              <a:rPr lang="en-US" dirty="0" err="1" smtClean="0"/>
              <a:t>iframes</a:t>
            </a:r>
            <a:r>
              <a:rPr lang="en-US" dirty="0" smtClean="0"/>
              <a:t> or framesets</a:t>
            </a:r>
          </a:p>
          <a:p>
            <a:r>
              <a:rPr lang="en-US" dirty="0" smtClean="0"/>
              <a:t>You would use </a:t>
            </a:r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smtClean="0"/>
              <a:t>You would not support IE 6</a:t>
            </a:r>
            <a:endParaRPr lang="en-US" dirty="0"/>
          </a:p>
        </p:txBody>
      </p:sp>
      <p:pic>
        <p:nvPicPr>
          <p:cNvPr id="4" name="Picture 3" descr="canva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8204200"/>
            <a:ext cx="1295400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296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2260600"/>
            <a:ext cx="10259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8"/>
            <a:ext cx="13004800" cy="9107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9150290"/>
            <a:ext cx="1300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mfeldstein.com</a:t>
            </a:r>
            <a:r>
              <a:rPr lang="en-US" sz="2000" dirty="0"/>
              <a:t>/back-to-the-future-looking-at-lms-forecasts-from-2011-2014/</a:t>
            </a:r>
          </a:p>
        </p:txBody>
      </p:sp>
    </p:spTree>
    <p:extLst>
      <p:ext uri="{BB962C8B-B14F-4D97-AF65-F5344CB8AC3E}">
        <p14:creationId xmlns:p14="http://schemas.microsoft.com/office/powerpoint/2010/main" val="33430271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390087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3" name="Picture 2" descr="Plot_Line_Graph_Ver.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483859"/>
            <a:ext cx="10833503" cy="65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183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963"/>
          <a:stretch/>
        </p:blipFill>
        <p:spPr>
          <a:xfrm>
            <a:off x="281021" y="584200"/>
            <a:ext cx="12723779" cy="83058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1061260" y="8648244"/>
            <a:ext cx="365352" cy="758614"/>
          </a:xfrm>
          <a:prstGeom prst="up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Seravek"/>
            </a:endParaRPr>
          </a:p>
        </p:txBody>
      </p:sp>
    </p:spTree>
    <p:extLst>
      <p:ext uri="{BB962C8B-B14F-4D97-AF65-F5344CB8AC3E}">
        <p14:creationId xmlns:p14="http://schemas.microsoft.com/office/powerpoint/2010/main" val="39421042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 1 - Summary</a:t>
            </a:r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5911850"/>
            <a:ext cx="2857500" cy="2857500"/>
          </a:xfrm>
          <a:prstGeom prst="rect">
            <a:avLst/>
          </a:prstGeom>
        </p:spPr>
      </p:pic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2707988"/>
            <a:ext cx="5708650" cy="4195857"/>
          </a:xfrm>
          <a:prstGeom prst="rect">
            <a:avLst/>
          </a:prstGeom>
        </p:spPr>
      </p:pic>
      <p:pic>
        <p:nvPicPr>
          <p:cNvPr id="9" name="Picture 8" descr="Blackboard_logo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28" y="7581540"/>
            <a:ext cx="1656571" cy="1137010"/>
          </a:xfrm>
          <a:prstGeom prst="rect">
            <a:avLst/>
          </a:prstGeom>
        </p:spPr>
      </p:pic>
      <p:pic>
        <p:nvPicPr>
          <p:cNvPr id="10" name="Picture 9" descr="target_logo_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80" y="2386185"/>
            <a:ext cx="2196420" cy="2172060"/>
          </a:xfrm>
          <a:prstGeom prst="rect">
            <a:avLst/>
          </a:prstGeom>
        </p:spPr>
      </p:pic>
      <p:pic>
        <p:nvPicPr>
          <p:cNvPr id="11" name="Picture 10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707988"/>
            <a:ext cx="2743200" cy="23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458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 2 - Summary</a:t>
            </a:r>
            <a:endParaRPr lang="en-US" dirty="0"/>
          </a:p>
        </p:txBody>
      </p:sp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5" y="5973418"/>
            <a:ext cx="2916699" cy="2143773"/>
          </a:xfrm>
          <a:prstGeom prst="rect">
            <a:avLst/>
          </a:prstGeom>
        </p:spPr>
      </p:pic>
      <p:pic>
        <p:nvPicPr>
          <p:cNvPr id="10" name="Picture 9" descr="target_logo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485" y="5891478"/>
            <a:ext cx="761654" cy="753207"/>
          </a:xfrm>
          <a:prstGeom prst="rect">
            <a:avLst/>
          </a:prstGeom>
        </p:spPr>
      </p:pic>
      <p:pic>
        <p:nvPicPr>
          <p:cNvPr id="8" name="Picture 7" descr="canva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07" y="2309647"/>
            <a:ext cx="5280093" cy="4873932"/>
          </a:xfrm>
          <a:prstGeom prst="rect">
            <a:avLst/>
          </a:prstGeom>
        </p:spPr>
      </p:pic>
      <p:pic>
        <p:nvPicPr>
          <p:cNvPr id="11" name="Picture 10" descr="target_logo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30" y="2098178"/>
            <a:ext cx="1780617" cy="1760869"/>
          </a:xfrm>
          <a:prstGeom prst="rect">
            <a:avLst/>
          </a:prstGeom>
        </p:spPr>
      </p:pic>
      <p:pic>
        <p:nvPicPr>
          <p:cNvPr id="12" name="Picture 11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47" y="6963509"/>
            <a:ext cx="2743200" cy="2307364"/>
          </a:xfrm>
          <a:prstGeom prst="rect">
            <a:avLst/>
          </a:prstGeom>
        </p:spPr>
      </p:pic>
      <p:pic>
        <p:nvPicPr>
          <p:cNvPr id="14" name="Picture 13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8" y="8332111"/>
            <a:ext cx="1116084" cy="9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62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8737600"/>
          </a:xfrm>
        </p:spPr>
        <p:txBody>
          <a:bodyPr/>
          <a:lstStyle/>
          <a:p>
            <a:r>
              <a:rPr lang="en-US" dirty="0" smtClean="0"/>
              <a:t>But there is more...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005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8823236"/>
            <a:ext cx="1270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mfeldstein.com</a:t>
            </a:r>
            <a:r>
              <a:rPr lang="en-US" sz="2000" dirty="0"/>
              <a:t>/reuters-blackboard-up-for-sale-seeking-up-to-3-billion-in-auction/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514350"/>
            <a:ext cx="11029950" cy="760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6250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548469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7690553" y="2311400"/>
            <a:ext cx="40067" cy="469900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47854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72" y="1"/>
            <a:ext cx="13132800" cy="8734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835" y="1753958"/>
            <a:ext cx="4879752" cy="533274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4" tIns="65024" rIns="65024" bIns="65024" numCol="1" spcCol="48768" rtlCol="0" anchor="ctr">
            <a:spAutoFit/>
          </a:bodyPr>
          <a:lstStyle/>
          <a:p>
            <a:pPr algn="l"/>
            <a:r>
              <a:rPr lang="en-US" sz="2600" dirty="0">
                <a:solidFill>
                  <a:schemeClr val="bg1"/>
                </a:solidFill>
              </a:rPr>
              <a:t>D'Arcy Norman's Law of eLearning Tool Convergence</a:t>
            </a:r>
          </a:p>
          <a:p>
            <a:pPr algn="l"/>
            <a:endParaRPr lang="en-US" sz="2600" dirty="0">
              <a:solidFill>
                <a:schemeClr val="bg1"/>
              </a:solidFill>
            </a:endParaRPr>
          </a:p>
          <a:p>
            <a:pPr algn="l"/>
            <a:r>
              <a:rPr lang="en-US" sz="2600" dirty="0">
                <a:solidFill>
                  <a:schemeClr val="bg1"/>
                </a:solidFill>
              </a:rPr>
              <a:t>Any eLearning tool, no matter how openly designed, will eventually become indistinguishable from a Learning Management System once a threshold of supported use-cases has been reached.</a:t>
            </a:r>
          </a:p>
          <a:p>
            <a:pPr defTabSz="585216" rtl="0" latinLnBrk="1" hangingPunct="0"/>
            <a:endParaRPr lang="en-US" sz="2600" b="0" dirty="0">
              <a:solidFill>
                <a:schemeClr val="bg1"/>
              </a:solidFill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5807" y="9088903"/>
            <a:ext cx="11251610" cy="4390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4" tIns="65024" rIns="65024" bIns="65024" numCol="1" spcCol="48768" rtlCol="0" anchor="ctr">
            <a:spAutoFit/>
          </a:bodyPr>
          <a:lstStyle/>
          <a:p>
            <a:pPr rtl="0" latinLnBrk="1" hangingPunct="0"/>
            <a:r>
              <a:rPr lang="en-US" sz="2000" dirty="0"/>
              <a:t>http://</a:t>
            </a:r>
            <a:r>
              <a:rPr lang="en-US" sz="2000" dirty="0" err="1"/>
              <a:t>darcynorman.net</a:t>
            </a:r>
            <a:r>
              <a:rPr lang="en-US" sz="2000" dirty="0"/>
              <a:t>/2013/02/15/</a:t>
            </a:r>
            <a:r>
              <a:rPr lang="en-US" sz="2000" dirty="0" err="1"/>
              <a:t>normans</a:t>
            </a:r>
            <a:r>
              <a:rPr lang="en-US" sz="2000" dirty="0"/>
              <a:t>-law-of-</a:t>
            </a:r>
            <a:r>
              <a:rPr lang="en-US" sz="2000" dirty="0" err="1"/>
              <a:t>elearning</a:t>
            </a:r>
            <a:r>
              <a:rPr lang="en-US" sz="2000" dirty="0"/>
              <a:t>-tool-convergence/</a:t>
            </a:r>
          </a:p>
        </p:txBody>
      </p:sp>
      <p:pic>
        <p:nvPicPr>
          <p:cNvPr id="8" name="Picture 7" descr="canvas-log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3"/>
          <a:stretch/>
        </p:blipFill>
        <p:spPr>
          <a:xfrm>
            <a:off x="6835707" y="6091315"/>
            <a:ext cx="1992911" cy="199076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813587" y="5791200"/>
            <a:ext cx="1022121" cy="12955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730508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recent code base</a:t>
            </a:r>
          </a:p>
          <a:p>
            <a:r>
              <a:rPr lang="en-US" dirty="0" smtClean="0"/>
              <a:t>Standards-first approach</a:t>
            </a:r>
          </a:p>
          <a:p>
            <a:pPr lvl="1"/>
            <a:r>
              <a:rPr lang="en-US" dirty="0" smtClean="0"/>
              <a:t>Embrace-Extend-Enhance</a:t>
            </a:r>
          </a:p>
          <a:p>
            <a:r>
              <a:rPr lang="en-US" dirty="0" smtClean="0"/>
              <a:t>Dis-intermediate local LMS admin – empower the teacher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676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60263"/>
            <a:ext cx="12039600" cy="74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59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power structure in the market place is shifting</a:t>
            </a:r>
          </a:p>
          <a:p>
            <a:pPr lvl="1"/>
            <a:r>
              <a:rPr lang="en-US" dirty="0" smtClean="0"/>
              <a:t>It is no longer about one more feature in the LMS</a:t>
            </a:r>
          </a:p>
          <a:p>
            <a:pPr lvl="1"/>
            <a:r>
              <a:rPr lang="en-US" dirty="0" smtClean="0"/>
              <a:t>It is about the number and quality of external tool integrations</a:t>
            </a:r>
          </a:p>
          <a:p>
            <a:pPr lvl="1"/>
            <a:r>
              <a:rPr lang="en-US" dirty="0" smtClean="0"/>
              <a:t>It is about empowering teachers</a:t>
            </a:r>
          </a:p>
        </p:txBody>
      </p:sp>
    </p:spTree>
    <p:extLst>
      <p:ext uri="{BB962C8B-B14F-4D97-AF65-F5344CB8AC3E}">
        <p14:creationId xmlns:p14="http://schemas.microsoft.com/office/powerpoint/2010/main" val="6101134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Play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9999" y="2489200"/>
            <a:ext cx="11081871" cy="5715000"/>
          </a:xfrm>
        </p:spPr>
        <p:txBody>
          <a:bodyPr/>
          <a:lstStyle/>
          <a:p>
            <a:pPr marL="1060450" indent="-742950">
              <a:buFont typeface="+mj-lt"/>
              <a:buAutoNum type="arabicPeriod"/>
            </a:pPr>
            <a:r>
              <a:rPr lang="en-US" sz="4000" dirty="0" smtClean="0"/>
              <a:t>Meet the characters. Something happens to the protagonist.  Their solution makes things worse.</a:t>
            </a:r>
          </a:p>
          <a:p>
            <a:pPr marL="1060450" indent="-742950">
              <a:buFont typeface="+mj-lt"/>
              <a:buAutoNum type="arabicPeriod"/>
            </a:pPr>
            <a:r>
              <a:rPr lang="en-US" sz="4000" dirty="0" smtClean="0"/>
              <a:t>Rising action. Each new attempt at a solution makes things worse.  Character must grow or learn – helped by others.</a:t>
            </a:r>
          </a:p>
          <a:p>
            <a:pPr marL="1060450" indent="-742950">
              <a:buFont typeface="+mj-lt"/>
              <a:buAutoNum type="arabicPeriod"/>
            </a:pPr>
            <a:r>
              <a:rPr lang="en-US" sz="4000" dirty="0" smtClean="0"/>
              <a:t>The plot and sub-plots are resolved.  The climax is the most intense moment when the main question is answered.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4032894" y="9109135"/>
            <a:ext cx="8971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37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9-edmodo-st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9" y="0"/>
            <a:ext cx="12451209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36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9-schoology-st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3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556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9-Apple-st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7" y="286790"/>
            <a:ext cx="11652854" cy="8782640"/>
          </a:xfrm>
          <a:prstGeom prst="rect">
            <a:avLst/>
          </a:prstGeom>
        </p:spPr>
      </p:pic>
      <p:pic>
        <p:nvPicPr>
          <p:cNvPr id="5" name="Picture 4" descr="apple-ipad-mini-pr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3" r="9738"/>
          <a:stretch/>
        </p:blipFill>
        <p:spPr>
          <a:xfrm>
            <a:off x="7934845" y="5189688"/>
            <a:ext cx="4762694" cy="3764988"/>
          </a:xfrm>
          <a:prstGeom prst="rect">
            <a:avLst/>
          </a:prstGeom>
          <a:ln w="76200" cmpd="sng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5" descr="20-10-05_12470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84" y="5189688"/>
            <a:ext cx="5019984" cy="3764988"/>
          </a:xfrm>
          <a:prstGeom prst="rect">
            <a:avLst/>
          </a:prstGeom>
          <a:ln w="76200" cmpd="sng">
            <a:solidFill>
              <a:srgbClr val="45A4FC"/>
            </a:solidFill>
          </a:ln>
        </p:spPr>
      </p:pic>
    </p:spTree>
    <p:extLst>
      <p:ext uri="{BB962C8B-B14F-4D97-AF65-F5344CB8AC3E}">
        <p14:creationId xmlns:p14="http://schemas.microsoft.com/office/powerpoint/2010/main" val="33495358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A "post-LMS" Ecosystem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Interoperable application </a:t>
            </a:r>
            <a:r>
              <a:rPr lang="en-US" dirty="0" smtClean="0"/>
              <a:t>stores</a:t>
            </a:r>
            <a:endParaRPr lang="en-US" dirty="0"/>
          </a:p>
          <a:p>
            <a:r>
              <a:rPr lang="en-US" dirty="0"/>
              <a:t>Un-</a:t>
            </a:r>
            <a:r>
              <a:rPr lang="en-US" dirty="0" smtClean="0"/>
              <a:t>bundling</a:t>
            </a:r>
          </a:p>
          <a:p>
            <a:r>
              <a:rPr lang="en-US" dirty="0" smtClean="0"/>
              <a:t>Better Standards</a:t>
            </a:r>
          </a:p>
          <a:p>
            <a:r>
              <a:rPr lang="en-US" dirty="0" smtClean="0"/>
              <a:t>Beautiful and rich integrations</a:t>
            </a:r>
          </a:p>
          <a:p>
            <a:r>
              <a:rPr lang="en-US" dirty="0" smtClean="0"/>
              <a:t>Teacher-centered ecosystem of tools and content</a:t>
            </a:r>
          </a:p>
        </p:txBody>
      </p:sp>
    </p:spTree>
    <p:extLst>
      <p:ext uri="{BB962C8B-B14F-4D97-AF65-F5344CB8AC3E}">
        <p14:creationId xmlns:p14="http://schemas.microsoft.com/office/powerpoint/2010/main" val="16822742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ounded Rectangle 83"/>
          <p:cNvSpPr/>
          <p:nvPr/>
        </p:nvSpPr>
        <p:spPr>
          <a:xfrm>
            <a:off x="5008281" y="93837"/>
            <a:ext cx="4009813" cy="70442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Left-Right-Up Arrow 3"/>
          <p:cNvSpPr/>
          <p:nvPr/>
        </p:nvSpPr>
        <p:spPr>
          <a:xfrm>
            <a:off x="5658521" y="1502690"/>
            <a:ext cx="2600960" cy="1083733"/>
          </a:xfrm>
          <a:prstGeom prst="leftRightUpArrow">
            <a:avLst/>
          </a:prstGeom>
          <a:solidFill>
            <a:srgbClr val="BFBFBF">
              <a:alpha val="3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Up-Down Arrow 1"/>
          <p:cNvSpPr/>
          <p:nvPr/>
        </p:nvSpPr>
        <p:spPr>
          <a:xfrm>
            <a:off x="6633881" y="1502690"/>
            <a:ext cx="650240" cy="4009813"/>
          </a:xfrm>
          <a:prstGeom prst="upDownArrow">
            <a:avLst/>
          </a:prstGeom>
          <a:solidFill>
            <a:schemeClr val="bg1">
              <a:lumMod val="75000"/>
              <a:alpha val="4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grpSp>
        <p:nvGrpSpPr>
          <p:cNvPr id="44034" name="Group 6"/>
          <p:cNvGrpSpPr>
            <a:grpSpLocks/>
          </p:cNvGrpSpPr>
          <p:nvPr/>
        </p:nvGrpSpPr>
        <p:grpSpPr bwMode="auto">
          <a:xfrm>
            <a:off x="6236513" y="202210"/>
            <a:ext cx="1481102" cy="1372729"/>
            <a:chOff x="3657600" y="228600"/>
            <a:chExt cx="1041400" cy="965200"/>
          </a:xfrm>
        </p:grpSpPr>
        <p:pic>
          <p:nvPicPr>
            <p:cNvPr id="44084" name="Picture 8" descr="compute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228600"/>
              <a:ext cx="1041400" cy="96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85" name="Rectangle 50"/>
            <p:cNvSpPr>
              <a:spLocks noChangeArrowheads="1"/>
            </p:cNvSpPr>
            <p:nvPr/>
          </p:nvSpPr>
          <p:spPr bwMode="auto">
            <a:xfrm>
              <a:off x="3915866" y="381000"/>
              <a:ext cx="553637" cy="36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D7632A"/>
                  </a:solidFill>
                  <a:latin typeface="Century Gothic" charset="0"/>
                  <a:cs typeface="Century Gothic" charset="0"/>
                </a:rPr>
                <a:t>APPS &amp;</a:t>
              </a:r>
            </a:p>
            <a:p>
              <a:r>
                <a:rPr lang="en-US" sz="1400">
                  <a:solidFill>
                    <a:srgbClr val="D7632A"/>
                  </a:solidFill>
                  <a:latin typeface="Century Gothic" charset="0"/>
                  <a:cs typeface="Century Gothic" charset="0"/>
                </a:rPr>
                <a:t>TOOLS</a:t>
              </a:r>
              <a:endParaRPr lang="en-US" sz="1400">
                <a:solidFill>
                  <a:srgbClr val="D7632A"/>
                </a:solidFill>
              </a:endParaRPr>
            </a:p>
          </p:txBody>
        </p:sp>
      </p:grpSp>
      <p:grpSp>
        <p:nvGrpSpPr>
          <p:cNvPr id="44035" name="Group 10"/>
          <p:cNvGrpSpPr>
            <a:grpSpLocks/>
          </p:cNvGrpSpPr>
          <p:nvPr/>
        </p:nvGrpSpPr>
        <p:grpSpPr bwMode="auto">
          <a:xfrm>
            <a:off x="5983641" y="3019917"/>
            <a:ext cx="1842347" cy="1842347"/>
            <a:chOff x="3810000" y="2362200"/>
            <a:chExt cx="1295400" cy="1295400"/>
          </a:xfrm>
        </p:grpSpPr>
        <p:pic>
          <p:nvPicPr>
            <p:cNvPr id="10" name="Picture 9" descr="computer_blu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362200"/>
              <a:ext cx="1295400" cy="1295400"/>
            </a:xfrm>
            <a:prstGeom prst="rect">
              <a:avLst/>
            </a:prstGeom>
          </p:spPr>
        </p:pic>
        <p:sp>
          <p:nvSpPr>
            <p:cNvPr id="44083" name="Rectangle 52"/>
            <p:cNvSpPr>
              <a:spLocks noChangeArrowheads="1"/>
            </p:cNvSpPr>
            <p:nvPr/>
          </p:nvSpPr>
          <p:spPr bwMode="auto">
            <a:xfrm>
              <a:off x="3962400" y="2590800"/>
              <a:ext cx="1006906" cy="519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400">
                  <a:solidFill>
                    <a:srgbClr val="33575C"/>
                  </a:solidFill>
                  <a:latin typeface="Century Gothic" charset="0"/>
                  <a:cs typeface="Century Gothic" charset="0"/>
                </a:rPr>
                <a:t>LEARNING</a:t>
              </a:r>
            </a:p>
            <a:p>
              <a:pPr algn="ctr"/>
              <a:r>
                <a:rPr lang="en-US" sz="1400">
                  <a:solidFill>
                    <a:srgbClr val="33575C"/>
                  </a:solidFill>
                  <a:latin typeface="Century Gothic" charset="0"/>
                  <a:cs typeface="Century Gothic" charset="0"/>
                </a:rPr>
                <a:t>PLATFORM/</a:t>
              </a:r>
            </a:p>
            <a:p>
              <a:pPr algn="ctr"/>
              <a:r>
                <a:rPr lang="en-US" sz="1400">
                  <a:solidFill>
                    <a:srgbClr val="33575C"/>
                  </a:solidFill>
                  <a:latin typeface="Century Gothic" charset="0"/>
                  <a:cs typeface="Century Gothic" charset="0"/>
                </a:rPr>
                <a:t>PORTAL/LOR</a:t>
              </a:r>
              <a:endParaRPr lang="en-US" sz="1400">
                <a:solidFill>
                  <a:srgbClr val="33575C"/>
                </a:solidFill>
              </a:endParaRPr>
            </a:p>
          </p:txBody>
        </p:sp>
      </p:grpSp>
      <p:grpSp>
        <p:nvGrpSpPr>
          <p:cNvPr id="44036" name="Group 12"/>
          <p:cNvGrpSpPr>
            <a:grpSpLocks/>
          </p:cNvGrpSpPr>
          <p:nvPr/>
        </p:nvGrpSpPr>
        <p:grpSpPr bwMode="auto">
          <a:xfrm>
            <a:off x="6092015" y="5404131"/>
            <a:ext cx="1684302" cy="1551094"/>
            <a:chOff x="3769163" y="5081437"/>
            <a:chExt cx="1183837" cy="1090763"/>
          </a:xfrm>
        </p:grpSpPr>
        <p:sp>
          <p:nvSpPr>
            <p:cNvPr id="44080" name="Rectangle 108"/>
            <p:cNvSpPr>
              <a:spLocks noChangeArrowheads="1"/>
            </p:cNvSpPr>
            <p:nvPr/>
          </p:nvSpPr>
          <p:spPr bwMode="auto">
            <a:xfrm>
              <a:off x="4038578" y="5237202"/>
              <a:ext cx="692535" cy="519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>
                  <a:solidFill>
                    <a:srgbClr val="515F39"/>
                  </a:solidFill>
                  <a:latin typeface="Century Gothic" charset="0"/>
                  <a:cs typeface="Century Gothic" charset="0"/>
                </a:rPr>
                <a:t>STUDENT</a:t>
              </a:r>
            </a:p>
            <a:p>
              <a:pPr algn="ctr"/>
              <a:r>
                <a:rPr lang="en-US" sz="1400">
                  <a:solidFill>
                    <a:srgbClr val="515F39"/>
                  </a:solidFill>
                  <a:latin typeface="Century Gothic" charset="0"/>
                  <a:cs typeface="Century Gothic" charset="0"/>
                </a:rPr>
                <a:t>INFO/ERP</a:t>
              </a:r>
            </a:p>
            <a:p>
              <a:pPr algn="ctr"/>
              <a:r>
                <a:rPr lang="en-US" sz="1400">
                  <a:solidFill>
                    <a:srgbClr val="515F39"/>
                  </a:solidFill>
                  <a:latin typeface="Century Gothic" charset="0"/>
                  <a:cs typeface="Century Gothic" charset="0"/>
                </a:rPr>
                <a:t>SYSTEM</a:t>
              </a:r>
              <a:endParaRPr lang="en-US" sz="1400">
                <a:solidFill>
                  <a:srgbClr val="515F39"/>
                </a:solidFill>
              </a:endParaRPr>
            </a:p>
          </p:txBody>
        </p:sp>
        <p:pic>
          <p:nvPicPr>
            <p:cNvPr id="108" name="Picture 107" descr="computer_blu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163" y="5081437"/>
              <a:ext cx="1183837" cy="1090763"/>
            </a:xfrm>
            <a:prstGeom prst="rect">
              <a:avLst/>
            </a:prstGeom>
          </p:spPr>
        </p:pic>
      </p:grpSp>
      <p:sp>
        <p:nvSpPr>
          <p:cNvPr id="106" name="Rounded Rectangle 105"/>
          <p:cNvSpPr/>
          <p:nvPr/>
        </p:nvSpPr>
        <p:spPr>
          <a:xfrm>
            <a:off x="9559962" y="418957"/>
            <a:ext cx="2384213" cy="66107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044" name="Rectangle 117"/>
          <p:cNvSpPr>
            <a:spLocks noChangeArrowheads="1"/>
          </p:cNvSpPr>
          <p:nvPr/>
        </p:nvSpPr>
        <p:spPr bwMode="auto">
          <a:xfrm>
            <a:off x="9685456" y="5607331"/>
            <a:ext cx="2045171" cy="123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IMS Caliper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Analytics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Framework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1294" y="7571597"/>
            <a:ext cx="4610046" cy="1700976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>
              <a:defRPr/>
            </a:pPr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IMS ARCHITECTURE</a:t>
            </a:r>
          </a:p>
          <a:p>
            <a:pPr algn="ctr">
              <a:defRPr/>
            </a:pPr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FOR EDUCATIONAL</a:t>
            </a:r>
          </a:p>
          <a:p>
            <a:pPr algn="ctr">
              <a:defRPr/>
            </a:pPr>
            <a:r>
              <a:rPr lang="en-US" sz="3400" dirty="0">
                <a:solidFill>
                  <a:schemeClr val="bg1">
                    <a:lumMod val="50000"/>
                  </a:schemeClr>
                </a:solidFill>
              </a:rPr>
              <a:t>INNOVATION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1215215" y="310583"/>
            <a:ext cx="3251200" cy="67191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72" descr="computer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55" y="3778530"/>
            <a:ext cx="1842347" cy="1842347"/>
          </a:xfrm>
          <a:prstGeom prst="rect">
            <a:avLst/>
          </a:prstGeom>
        </p:spPr>
      </p:pic>
      <p:sp>
        <p:nvSpPr>
          <p:cNvPr id="44049" name="Rectangle 3"/>
          <p:cNvSpPr>
            <a:spLocks noChangeArrowheads="1"/>
          </p:cNvSpPr>
          <p:nvPr/>
        </p:nvSpPr>
        <p:spPr bwMode="auto">
          <a:xfrm>
            <a:off x="2129616" y="3995277"/>
            <a:ext cx="1280159" cy="78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1400">
                <a:solidFill>
                  <a:srgbClr val="754242"/>
                </a:solidFill>
                <a:latin typeface="Century Gothic" charset="0"/>
                <a:cs typeface="Century Gothic" charset="0"/>
              </a:rPr>
              <a:t>INSTITUTION</a:t>
            </a:r>
          </a:p>
          <a:p>
            <a:pPr algn="ctr"/>
            <a:r>
              <a:rPr lang="en-US" sz="1400">
                <a:solidFill>
                  <a:srgbClr val="754242"/>
                </a:solidFill>
                <a:latin typeface="Century Gothic" charset="0"/>
                <a:cs typeface="Century Gothic" charset="0"/>
              </a:rPr>
              <a:t>APP</a:t>
            </a:r>
          </a:p>
          <a:p>
            <a:pPr algn="ctr"/>
            <a:r>
              <a:rPr lang="en-US" sz="1400">
                <a:solidFill>
                  <a:srgbClr val="754242"/>
                </a:solidFill>
                <a:latin typeface="Century Gothic" charset="0"/>
                <a:cs typeface="Century Gothic" charset="0"/>
              </a:rPr>
              <a:t>CATALOG</a:t>
            </a:r>
            <a:endParaRPr lang="en-US" sz="1400">
              <a:solidFill>
                <a:srgbClr val="754242"/>
              </a:solidFill>
            </a:endParaRPr>
          </a:p>
        </p:txBody>
      </p:sp>
      <p:pic>
        <p:nvPicPr>
          <p:cNvPr id="88" name="Picture 87" descr="computer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55" y="310583"/>
            <a:ext cx="1842347" cy="1842347"/>
          </a:xfrm>
          <a:prstGeom prst="rect">
            <a:avLst/>
          </a:prstGeom>
        </p:spPr>
      </p:pic>
      <p:sp>
        <p:nvSpPr>
          <p:cNvPr id="44051" name="Rectangle 102"/>
          <p:cNvSpPr>
            <a:spLocks noChangeArrowheads="1"/>
          </p:cNvSpPr>
          <p:nvPr/>
        </p:nvSpPr>
        <p:spPr bwMode="auto">
          <a:xfrm>
            <a:off x="2219926" y="622157"/>
            <a:ext cx="1137920" cy="78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1400">
                <a:solidFill>
                  <a:srgbClr val="754242"/>
                </a:solidFill>
                <a:latin typeface="Century Gothic" charset="0"/>
                <a:cs typeface="Century Gothic" charset="0"/>
              </a:rPr>
              <a:t>PARTNER</a:t>
            </a:r>
          </a:p>
          <a:p>
            <a:pPr algn="ctr"/>
            <a:r>
              <a:rPr lang="en-US" sz="1400">
                <a:solidFill>
                  <a:srgbClr val="754242"/>
                </a:solidFill>
                <a:latin typeface="Century Gothic" charset="0"/>
                <a:cs typeface="Century Gothic" charset="0"/>
              </a:rPr>
              <a:t>APP</a:t>
            </a:r>
          </a:p>
          <a:p>
            <a:pPr algn="ctr"/>
            <a:r>
              <a:rPr lang="en-US" sz="1400">
                <a:solidFill>
                  <a:srgbClr val="754242"/>
                </a:solidFill>
                <a:latin typeface="Century Gothic" charset="0"/>
                <a:cs typeface="Century Gothic" charset="0"/>
              </a:rPr>
              <a:t>CATALOG</a:t>
            </a:r>
            <a:endParaRPr lang="en-US" sz="1400">
              <a:solidFill>
                <a:srgbClr val="754242"/>
              </a:solidFill>
            </a:endParaRPr>
          </a:p>
        </p:txBody>
      </p:sp>
      <p:grpSp>
        <p:nvGrpSpPr>
          <p:cNvPr id="44053" name="Group 20"/>
          <p:cNvGrpSpPr>
            <a:grpSpLocks/>
          </p:cNvGrpSpPr>
          <p:nvPr/>
        </p:nvGrpSpPr>
        <p:grpSpPr bwMode="auto">
          <a:xfrm rot="-5400000">
            <a:off x="2018983" y="2739952"/>
            <a:ext cx="1517227" cy="559929"/>
            <a:chOff x="5638800" y="0"/>
            <a:chExt cx="2286000" cy="393700"/>
          </a:xfrm>
        </p:grpSpPr>
        <p:pic>
          <p:nvPicPr>
            <p:cNvPr id="44076" name="Picture 112" descr="greyarr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0"/>
              <a:ext cx="12954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77" name="Picture 113" descr="greyarr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38800" y="0"/>
              <a:ext cx="12954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Rectangle 21"/>
          <p:cNvSpPr/>
          <p:nvPr/>
        </p:nvSpPr>
        <p:spPr>
          <a:xfrm>
            <a:off x="1338548" y="2694797"/>
            <a:ext cx="2930029" cy="439093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 wrap="none" lIns="130046" tIns="65023" rIns="130046" bIns="65023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Peer-to-peer network</a:t>
            </a:r>
            <a:endParaRPr lang="en-US" sz="2000" dirty="0"/>
          </a:p>
        </p:txBody>
      </p:sp>
      <p:sp>
        <p:nvSpPr>
          <p:cNvPr id="44055" name="Rectangle 23"/>
          <p:cNvSpPr>
            <a:spLocks noChangeArrowheads="1"/>
          </p:cNvSpPr>
          <p:nvPr/>
        </p:nvSpPr>
        <p:spPr bwMode="auto">
          <a:xfrm>
            <a:off x="1112534" y="5512504"/>
            <a:ext cx="3388830" cy="123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b="1" dirty="0">
                <a:solidFill>
                  <a:srgbClr val="754242"/>
                </a:solidFill>
              </a:rPr>
              <a:t>IMS Community</a:t>
            </a:r>
          </a:p>
          <a:p>
            <a:pPr algn="ctr"/>
            <a:r>
              <a:rPr lang="en-US" b="1" dirty="0">
                <a:solidFill>
                  <a:srgbClr val="754242"/>
                </a:solidFill>
              </a:rPr>
              <a:t>App Sharing</a:t>
            </a:r>
          </a:p>
          <a:p>
            <a:pPr algn="ctr"/>
            <a:r>
              <a:rPr lang="en-US" b="1" dirty="0">
                <a:solidFill>
                  <a:srgbClr val="754242"/>
                </a:solidFill>
              </a:rPr>
              <a:t>Architecture (CASA)</a:t>
            </a:r>
            <a:endParaRPr lang="en-US" dirty="0">
              <a:solidFill>
                <a:srgbClr val="75424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924548" y="3431113"/>
            <a:ext cx="1625600" cy="1393532"/>
            <a:chOff x="2514600" y="2425700"/>
            <a:chExt cx="1143000" cy="979827"/>
          </a:xfrm>
        </p:grpSpPr>
        <p:pic>
          <p:nvPicPr>
            <p:cNvPr id="44056" name="Picture 110" descr="greyarr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425700"/>
              <a:ext cx="9906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0" name="Picture 54" descr="greyarr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14600" y="2819400"/>
              <a:ext cx="9906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ectangle 55"/>
            <p:cNvSpPr/>
            <p:nvPr/>
          </p:nvSpPr>
          <p:spPr>
            <a:xfrm>
              <a:off x="2514600" y="3124200"/>
              <a:ext cx="1143000" cy="281327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Century Gothic"/>
                  <a:cs typeface="Century Gothic"/>
                </a:rPr>
                <a:t>Metadata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67000" y="2590800"/>
              <a:ext cx="685800" cy="281327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Century Gothic"/>
                  <a:cs typeface="Century Gothic"/>
                </a:rPr>
                <a:t>Apps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51108" y="3124057"/>
            <a:ext cx="2059093" cy="1700589"/>
            <a:chOff x="5486400" y="1676400"/>
            <a:chExt cx="1447800" cy="1195727"/>
          </a:xfrm>
        </p:grpSpPr>
        <p:pic>
          <p:nvPicPr>
            <p:cNvPr id="44045" name="Picture 119" descr="greyarr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1968500"/>
              <a:ext cx="8382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5791200" y="2133600"/>
              <a:ext cx="685800" cy="281327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Century Gothic"/>
                  <a:cs typeface="Century Gothic"/>
                </a:rPr>
                <a:t>Data</a:t>
              </a:r>
            </a:p>
          </p:txBody>
        </p:sp>
        <p:pic>
          <p:nvPicPr>
            <p:cNvPr id="44064" name="Picture 58" descr="greyarrow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91200" y="2362200"/>
              <a:ext cx="8382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5486400" y="2590800"/>
              <a:ext cx="1447800" cy="281327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Century Gothic"/>
                  <a:cs typeface="Century Gothic"/>
                </a:rPr>
                <a:t>Interventions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715000" y="1676400"/>
              <a:ext cx="914400" cy="497732"/>
            </a:xfrm>
            <a:prstGeom prst="rect">
              <a:avLst/>
            </a:prstGeom>
            <a:solidFill>
              <a:srgbClr val="FFFFFF">
                <a:alpha val="30000"/>
              </a:srgbClr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Century Gothic"/>
                  <a:cs typeface="Century Gothic"/>
                </a:rPr>
                <a:t>Click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Century Gothic"/>
                  <a:cs typeface="Century Gothic"/>
                </a:rPr>
                <a:t>Stream</a:t>
              </a:r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4899908" y="7788344"/>
            <a:ext cx="6610773" cy="75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225028" y="7722869"/>
            <a:ext cx="5960533" cy="500648"/>
          </a:xfrm>
          <a:prstGeom prst="rect">
            <a:avLst/>
          </a:prstGeom>
        </p:spPr>
        <p:txBody>
          <a:bodyPr lIns="130046" tIns="65023" rIns="130046" bIns="65023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Competency Requirements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Record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899908" y="8646299"/>
            <a:ext cx="6610773" cy="7586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225028" y="8655330"/>
            <a:ext cx="5960533" cy="500648"/>
          </a:xfrm>
          <a:prstGeom prst="rect">
            <a:avLst/>
          </a:prstGeom>
        </p:spPr>
        <p:txBody>
          <a:bodyPr lIns="130046" tIns="65023" rIns="130046" bIns="65023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Electronic Transcript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Supplement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4071" name="Picture 74" descr="greyarro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5821081" y="7192290"/>
            <a:ext cx="866987" cy="54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76"/>
          <p:cNvSpPr/>
          <p:nvPr/>
        </p:nvSpPr>
        <p:spPr>
          <a:xfrm>
            <a:off x="5441775" y="7246477"/>
            <a:ext cx="1517227" cy="438009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txBody>
          <a:bodyPr lIns="130046" tIns="65023" rIns="130046" bIns="65023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Pathways</a:t>
            </a:r>
          </a:p>
        </p:txBody>
      </p:sp>
      <p:pic>
        <p:nvPicPr>
          <p:cNvPr id="44073" name="Picture 77" descr="greyarro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 flipH="1" flipV="1">
            <a:off x="7446681" y="7192290"/>
            <a:ext cx="866987" cy="54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>
          <a:xfrm>
            <a:off x="6850628" y="7241962"/>
            <a:ext cx="2167467" cy="438009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txBody>
          <a:bodyPr lIns="130046" tIns="65023" rIns="130046" bIns="65023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Achievements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776708" y="1394317"/>
            <a:ext cx="1842347" cy="1842347"/>
            <a:chOff x="6629400" y="685800"/>
            <a:chExt cx="1295400" cy="1295400"/>
          </a:xfrm>
        </p:grpSpPr>
        <p:sp>
          <p:nvSpPr>
            <p:cNvPr id="44079" name="Rectangle 85"/>
            <p:cNvSpPr>
              <a:spLocks noChangeArrowheads="1"/>
            </p:cNvSpPr>
            <p:nvPr/>
          </p:nvSpPr>
          <p:spPr bwMode="auto">
            <a:xfrm>
              <a:off x="6898267" y="838858"/>
              <a:ext cx="809042" cy="519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entury Gothic" charset="0"/>
                  <a:cs typeface="Century Gothic" charset="0"/>
                </a:rPr>
                <a:t>SUPPLIER/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entury Gothic" charset="0"/>
                  <a:cs typeface="Century Gothic" charset="0"/>
                </a:rPr>
                <a:t>DEVELOPER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entury Gothic" charset="0"/>
                  <a:cs typeface="Century Gothic" charset="0"/>
                </a:rPr>
                <a:t>ANALYTICS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pic>
          <p:nvPicPr>
            <p:cNvPr id="59" name="Picture 58" descr="computer_blue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400" y="685800"/>
              <a:ext cx="1295400" cy="129540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9776708" y="3236663"/>
            <a:ext cx="1842347" cy="1842347"/>
            <a:chOff x="6629400" y="1981200"/>
            <a:chExt cx="1295400" cy="1295400"/>
          </a:xfrm>
        </p:grpSpPr>
        <p:sp>
          <p:nvSpPr>
            <p:cNvPr id="44042" name="Rectangle 82"/>
            <p:cNvSpPr>
              <a:spLocks noChangeArrowheads="1"/>
            </p:cNvSpPr>
            <p:nvPr/>
          </p:nvSpPr>
          <p:spPr bwMode="auto">
            <a:xfrm>
              <a:off x="6891022" y="2214563"/>
              <a:ext cx="834068" cy="367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entury Gothic" charset="0"/>
                  <a:cs typeface="Century Gothic" charset="0"/>
                </a:rPr>
                <a:t>INSTITUTION</a:t>
              </a:r>
            </a:p>
            <a:p>
              <a:pPr algn="ctr"/>
              <a:r>
                <a:rPr lang="en-US" sz="1400" dirty="0">
                  <a:solidFill>
                    <a:srgbClr val="000000"/>
                  </a:solidFill>
                  <a:latin typeface="Century Gothic" charset="0"/>
                  <a:cs typeface="Century Gothic" charset="0"/>
                </a:rPr>
                <a:t>ANALYTICS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pic>
          <p:nvPicPr>
            <p:cNvPr id="64" name="Picture 63" descr="computer_blue.png"/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29400" y="1981200"/>
              <a:ext cx="1295400" cy="1295400"/>
            </a:xfrm>
            <a:prstGeom prst="rect">
              <a:avLst/>
            </a:prstGeom>
          </p:spPr>
        </p:pic>
      </p:grpSp>
      <p:pic>
        <p:nvPicPr>
          <p:cNvPr id="65" name="image82.png" descr="mozilla-badges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60442" y="7463224"/>
            <a:ext cx="2246285" cy="205909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Rectangle 61"/>
          <p:cNvSpPr/>
          <p:nvPr/>
        </p:nvSpPr>
        <p:spPr>
          <a:xfrm>
            <a:off x="4863784" y="1992318"/>
            <a:ext cx="4334933" cy="1239311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txBody>
          <a:bodyPr wrap="square" lIns="130046" tIns="65023" rIns="130046" bIns="65023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cs typeface="Cambria"/>
              </a:rPr>
              <a:t>Seamless Enterprise Integration via IMS Standards</a:t>
            </a:r>
            <a:endParaRPr lang="en-US" b="1" dirty="0">
              <a:solidFill>
                <a:schemeClr val="accent6">
                  <a:lumMod val="75000"/>
                </a:schemeClr>
              </a:solidFill>
              <a:cs typeface="Cambria"/>
            </a:endParaRPr>
          </a:p>
        </p:txBody>
      </p:sp>
      <p:sp>
        <p:nvSpPr>
          <p:cNvPr id="7" name="Right Arrow 6"/>
          <p:cNvSpPr/>
          <p:nvPr/>
        </p:nvSpPr>
        <p:spPr>
          <a:xfrm rot="19559061">
            <a:off x="6889129" y="1947415"/>
            <a:ext cx="1083733" cy="433493"/>
          </a:xfrm>
          <a:prstGeom prst="rightArrow">
            <a:avLst/>
          </a:prstGeom>
          <a:solidFill>
            <a:srgbClr val="BFBFBF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13278820">
            <a:off x="5991866" y="1914846"/>
            <a:ext cx="1083733" cy="433493"/>
          </a:xfrm>
          <a:prstGeom prst="rightArrow">
            <a:avLst/>
          </a:prstGeom>
          <a:solidFill>
            <a:srgbClr val="BFBFBF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8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97"/>
            <a:ext cx="13004799" cy="9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889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32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Standards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Tools Interoperability 2.1</a:t>
            </a:r>
          </a:p>
          <a:p>
            <a:r>
              <a:rPr lang="en-US" dirty="0" smtClean="0"/>
              <a:t>LTI Content Item 1.0</a:t>
            </a:r>
          </a:p>
          <a:p>
            <a:r>
              <a:rPr lang="en-US" dirty="0" smtClean="0"/>
              <a:t>LTI Membership </a:t>
            </a:r>
            <a:r>
              <a:rPr lang="en-US" dirty="0"/>
              <a:t>Services </a:t>
            </a:r>
            <a:r>
              <a:rPr lang="en-US" dirty="0" smtClean="0"/>
              <a:t>Version 1.0</a:t>
            </a:r>
          </a:p>
          <a:p>
            <a:r>
              <a:rPr lang="en-US" dirty="0"/>
              <a:t>LTI Outcomes Management </a:t>
            </a:r>
            <a:r>
              <a:rPr lang="en-US" dirty="0" smtClean="0"/>
              <a:t>Version 2.0</a:t>
            </a:r>
          </a:p>
          <a:p>
            <a:r>
              <a:rPr lang="en-US" dirty="0" smtClean="0"/>
              <a:t>IMS Caliper 1.1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endParaRPr lang="en-US" dirty="0"/>
          </a:p>
        </p:txBody>
      </p:sp>
      <p:pic>
        <p:nvPicPr>
          <p:cNvPr id="4" name="Picture 3" descr="IMSglobalre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197" y="8336230"/>
            <a:ext cx="3953035" cy="11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2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548469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9561133" y="2311400"/>
            <a:ext cx="40067" cy="469900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2498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we move the market to the next generation teaching and learning systems?</a:t>
            </a:r>
          </a:p>
          <a:p>
            <a:endParaRPr lang="en-US" dirty="0"/>
          </a:p>
          <a:p>
            <a:r>
              <a:rPr lang="en-US" dirty="0" smtClean="0"/>
              <a:t>My focus is moving from protocols to APIs</a:t>
            </a:r>
          </a:p>
          <a:p>
            <a:pPr lvl="1"/>
            <a:r>
              <a:rPr lang="en-US" dirty="0" err="1" smtClean="0"/>
              <a:t>www.tsugi.org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090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390087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2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9-Tsugi-Java-AP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869"/>
            <a:ext cx="13004800" cy="857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02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00" y="2489200"/>
            <a:ext cx="10689654" cy="5715000"/>
          </a:xfrm>
        </p:spPr>
        <p:txBody>
          <a:bodyPr/>
          <a:lstStyle/>
          <a:p>
            <a:r>
              <a:rPr lang="en-US" dirty="0" smtClean="0"/>
              <a:t>LTI is the answer in the short term</a:t>
            </a:r>
          </a:p>
          <a:p>
            <a:r>
              <a:rPr lang="en-US" dirty="0" smtClean="0"/>
              <a:t>The "post-LMS" era is coming – interoperable standards will be at its core</a:t>
            </a:r>
          </a:p>
          <a:p>
            <a:r>
              <a:rPr lang="en-US" dirty="0" smtClean="0"/>
              <a:t>LTI is the answer in the medium term too...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28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54000"/>
            <a:ext cx="12522200" cy="1488579"/>
          </a:xfrm>
        </p:spPr>
        <p:txBody>
          <a:bodyPr/>
          <a:lstStyle/>
          <a:p>
            <a:r>
              <a:rPr lang="en-US" dirty="0" smtClean="0"/>
              <a:t>Act I – Lone Prospectors</a:t>
            </a:r>
            <a:endParaRPr lang="en-US" dirty="0"/>
          </a:p>
        </p:txBody>
      </p:sp>
      <p:pic>
        <p:nvPicPr>
          <p:cNvPr id="4" name="Picture 3" descr="LMS_MarketShare_20141107-Act_1_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42" r="51141"/>
          <a:stretch/>
        </p:blipFill>
        <p:spPr>
          <a:xfrm>
            <a:off x="254000" y="2165119"/>
            <a:ext cx="12522200" cy="61517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Rectangle 4"/>
          <p:cNvSpPr/>
          <p:nvPr/>
        </p:nvSpPr>
        <p:spPr>
          <a:xfrm>
            <a:off x="0" y="8720105"/>
            <a:ext cx="1300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mfeldstein.com</a:t>
            </a:r>
            <a:r>
              <a:rPr lang="en-US" sz="2000" dirty="0"/>
              <a:t>/back-to-the-future-looking-at-lms-forecasts-from-2011-2014/</a:t>
            </a:r>
          </a:p>
        </p:txBody>
      </p:sp>
    </p:spTree>
    <p:extLst>
      <p:ext uri="{BB962C8B-B14F-4D97-AF65-F5344CB8AC3E}">
        <p14:creationId xmlns:p14="http://schemas.microsoft.com/office/powerpoint/2010/main" val="17814694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Foreshadowing</a:t>
            </a:r>
            <a:endParaRPr lang="en-US" dirty="0"/>
          </a:p>
        </p:txBody>
      </p:sp>
      <p:pic>
        <p:nvPicPr>
          <p:cNvPr id="4" name="Picture 3" descr="LMS_MarketShare_20141107-Act_1_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2805"/>
            <a:ext cx="11756495" cy="3921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1907182" y="6663448"/>
            <a:ext cx="93197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Blackboard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 </a:t>
            </a: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Learn 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reaches is maximum market share in 2005</a:t>
            </a:r>
            <a:endParaRPr kumimoji="0" lang="en-US" sz="2400" b="1" i="0" u="none" strike="noStrike" cap="none" spc="0" normalizeH="0" baseline="0" dirty="0" smtClean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14000" y="3733800"/>
            <a:ext cx="0" cy="1066800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 descr="img146-1024x69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49" y="7277100"/>
            <a:ext cx="3669951" cy="2476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793620" y="3872736"/>
            <a:ext cx="0" cy="1066800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/>
          <p:nvPr/>
        </p:nvCxnSpPr>
        <p:spPr>
          <a:xfrm>
            <a:off x="4860366" y="4205745"/>
            <a:ext cx="0" cy="1066800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456892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 I - Summary</a:t>
            </a:r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5911850"/>
            <a:ext cx="2857500" cy="2857500"/>
          </a:xfrm>
          <a:prstGeom prst="rect">
            <a:avLst/>
          </a:prstGeom>
        </p:spPr>
      </p:pic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2707988"/>
            <a:ext cx="5708650" cy="4195857"/>
          </a:xfrm>
          <a:prstGeom prst="rect">
            <a:avLst/>
          </a:prstGeom>
        </p:spPr>
      </p:pic>
      <p:pic>
        <p:nvPicPr>
          <p:cNvPr id="9" name="Picture 8" descr="Blackboard_logo_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28" y="7581540"/>
            <a:ext cx="1656571" cy="1137010"/>
          </a:xfrm>
          <a:prstGeom prst="rect">
            <a:avLst/>
          </a:prstGeom>
        </p:spPr>
      </p:pic>
      <p:pic>
        <p:nvPicPr>
          <p:cNvPr id="10" name="Picture 9" descr="target_logo_transpar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80" y="2386185"/>
            <a:ext cx="2196420" cy="2172060"/>
          </a:xfrm>
          <a:prstGeom prst="rect">
            <a:avLst/>
          </a:prstGeom>
        </p:spPr>
      </p:pic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707988"/>
            <a:ext cx="2743200" cy="23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4000"/>
            <a:ext cx="12776200" cy="1488579"/>
          </a:xfrm>
        </p:spPr>
        <p:txBody>
          <a:bodyPr/>
          <a:lstStyle/>
          <a:p>
            <a:r>
              <a:rPr lang="en-US" dirty="0" smtClean="0"/>
              <a:t>Act II Starts – Gold Rush</a:t>
            </a:r>
            <a:endParaRPr lang="en-US" dirty="0"/>
          </a:p>
        </p:txBody>
      </p:sp>
      <p:pic>
        <p:nvPicPr>
          <p:cNvPr id="4" name="Picture 3" descr="gold-ru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159000"/>
            <a:ext cx="6375400" cy="478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400622"/>
            <a:ext cx="6426200" cy="4311328"/>
          </a:xfrm>
          <a:prstGeom prst="rect">
            <a:avLst/>
          </a:prstGeom>
        </p:spPr>
      </p:pic>
      <p:pic>
        <p:nvPicPr>
          <p:cNvPr id="5" name="Picture 4" descr="California_Clipper_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9755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974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258F51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eravek"/>
        <a:ea typeface="Seravek"/>
        <a:cs typeface="Seravek"/>
      </a:majorFont>
      <a:minorFont>
        <a:latin typeface="Seravek"/>
        <a:ea typeface="Seravek"/>
        <a:cs typeface="Serave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Serave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258F51"/>
            </a:solidFill>
            <a:effectLst/>
            <a:uFillTx/>
            <a:latin typeface="Al Bayan"/>
            <a:ea typeface="Al Bayan"/>
            <a:cs typeface="Al Bayan"/>
            <a:sym typeface="Al Bay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eravek"/>
        <a:ea typeface="Seravek"/>
        <a:cs typeface="Seravek"/>
      </a:majorFont>
      <a:minorFont>
        <a:latin typeface="Seravek"/>
        <a:ea typeface="Seravek"/>
        <a:cs typeface="Serave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Serave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258F51"/>
            </a:solidFill>
            <a:effectLst/>
            <a:uFillTx/>
            <a:latin typeface="Al Bayan"/>
            <a:ea typeface="Al Bayan"/>
            <a:cs typeface="Al Bayan"/>
            <a:sym typeface="Al Bay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1299</Words>
  <Application>Microsoft Macintosh PowerPoint</Application>
  <PresentationFormat>Custom</PresentationFormat>
  <Paragraphs>172</Paragraphs>
  <Slides>51</Slides>
  <Notes>8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White</vt:lpstr>
      <vt:lpstr>Standards to Enable an Open Learning Ecosystem</vt:lpstr>
      <vt:lpstr>Disclaimer</vt:lpstr>
      <vt:lpstr>A Three-Act Play</vt:lpstr>
      <vt:lpstr>A Three-Act Play</vt:lpstr>
      <vt:lpstr>A Three-Act LMS Play</vt:lpstr>
      <vt:lpstr>Act I – Lone Prospectors</vt:lpstr>
      <vt:lpstr>Foreshadowing</vt:lpstr>
      <vt:lpstr>Act I - Summary</vt:lpstr>
      <vt:lpstr>Act II Starts – Gold Rush</vt:lpstr>
      <vt:lpstr>PowerPoint Presentation</vt:lpstr>
      <vt:lpstr>PowerPoint Presentation</vt:lpstr>
      <vt:lpstr>Team Sakai (2004)</vt:lpstr>
      <vt:lpstr>A Three-Act LMS Play</vt:lpstr>
      <vt:lpstr>IMS TI Begins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Patent Wars</vt:lpstr>
      <vt:lpstr>Patent Resolved</vt:lpstr>
      <vt:lpstr>PowerPoint Presentation</vt:lpstr>
      <vt:lpstr>Standards Completed</vt:lpstr>
      <vt:lpstr>PowerPoint Presentation</vt:lpstr>
      <vt:lpstr>A Three-Act LMS Play</vt:lpstr>
      <vt:lpstr>PowerPoint Presentation</vt:lpstr>
      <vt:lpstr>If you were starting to write an LMS in 2008....</vt:lpstr>
      <vt:lpstr>If you were starting to write an LMS in 2008....</vt:lpstr>
      <vt:lpstr>PowerPoint Presentation</vt:lpstr>
      <vt:lpstr>PowerPoint Presentation</vt:lpstr>
      <vt:lpstr>Act 1 - Summary</vt:lpstr>
      <vt:lpstr>Act 2 - Summary</vt:lpstr>
      <vt:lpstr>But there is more...</vt:lpstr>
      <vt:lpstr>PowerPoint Presentation</vt:lpstr>
      <vt:lpstr>A Three-Act LMS Play</vt:lpstr>
      <vt:lpstr>PowerPoint Presentation</vt:lpstr>
      <vt:lpstr>Canvas Advantages</vt:lpstr>
      <vt:lpstr>PowerPoint Presentation</vt:lpstr>
      <vt:lpstr>Future Structure</vt:lpstr>
      <vt:lpstr>PowerPoint Presentation</vt:lpstr>
      <vt:lpstr>PowerPoint Presentation</vt:lpstr>
      <vt:lpstr>PowerPoint Presentation</vt:lpstr>
      <vt:lpstr>A "post-LMS" Ecosystem</vt:lpstr>
      <vt:lpstr>PowerPoint Presentation</vt:lpstr>
      <vt:lpstr>PowerPoint Presentation</vt:lpstr>
      <vt:lpstr>PowerPoint Presentation</vt:lpstr>
      <vt:lpstr>IMS Standards Pipeline</vt:lpstr>
      <vt:lpstr>A Three-Act LMS Play</vt:lpstr>
      <vt:lpstr>My Research..</vt:lpstr>
      <vt:lpstr>PowerPoint Presentation</vt:lpstr>
      <vt:lpstr>TL;DR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Charles Severance</cp:lastModifiedBy>
  <cp:revision>57</cp:revision>
  <dcterms:modified xsi:type="dcterms:W3CDTF">2015-09-28T14:57:47Z</dcterms:modified>
</cp:coreProperties>
</file>